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1501" r:id="rId2"/>
    <p:sldId id="1442" r:id="rId3"/>
    <p:sldId id="1443" r:id="rId4"/>
    <p:sldId id="1444" r:id="rId5"/>
    <p:sldId id="1445" r:id="rId6"/>
    <p:sldId id="1446" r:id="rId7"/>
    <p:sldId id="1502" r:id="rId8"/>
    <p:sldId id="1503" r:id="rId9"/>
    <p:sldId id="1505" r:id="rId10"/>
    <p:sldId id="1504" r:id="rId11"/>
    <p:sldId id="1450" r:id="rId12"/>
    <p:sldId id="1451" r:id="rId13"/>
    <p:sldId id="1452" r:id="rId14"/>
    <p:sldId id="1453" r:id="rId15"/>
    <p:sldId id="1454" r:id="rId16"/>
    <p:sldId id="1455" r:id="rId17"/>
    <p:sldId id="1456" r:id="rId18"/>
    <p:sldId id="1457" r:id="rId19"/>
    <p:sldId id="1513" r:id="rId20"/>
    <p:sldId id="1514" r:id="rId21"/>
    <p:sldId id="1515" r:id="rId22"/>
    <p:sldId id="1516" r:id="rId23"/>
    <p:sldId id="1519" r:id="rId24"/>
    <p:sldId id="1520" r:id="rId25"/>
    <p:sldId id="1510" r:id="rId26"/>
    <p:sldId id="1521" r:id="rId27"/>
    <p:sldId id="1506" r:id="rId28"/>
    <p:sldId id="1508" r:id="rId29"/>
    <p:sldId id="1511" r:id="rId30"/>
    <p:sldId id="1509" r:id="rId31"/>
    <p:sldId id="1523" r:id="rId32"/>
    <p:sldId id="1524" r:id="rId33"/>
    <p:sldId id="1522" r:id="rId34"/>
    <p:sldId id="1458" r:id="rId35"/>
    <p:sldId id="1526" r:id="rId36"/>
    <p:sldId id="1527" r:id="rId37"/>
    <p:sldId id="1528" r:id="rId38"/>
    <p:sldId id="1459" r:id="rId39"/>
    <p:sldId id="1460" r:id="rId40"/>
    <p:sldId id="1461" r:id="rId41"/>
    <p:sldId id="1462" r:id="rId42"/>
    <p:sldId id="1463" r:id="rId43"/>
    <p:sldId id="1464" r:id="rId44"/>
    <p:sldId id="1465" r:id="rId45"/>
    <p:sldId id="1466" r:id="rId46"/>
    <p:sldId id="1467" r:id="rId47"/>
    <p:sldId id="1468" r:id="rId48"/>
    <p:sldId id="1469" r:id="rId49"/>
    <p:sldId id="1529" r:id="rId50"/>
    <p:sldId id="1530" r:id="rId51"/>
    <p:sldId id="1471" r:id="rId52"/>
    <p:sldId id="1473" r:id="rId53"/>
    <p:sldId id="1474" r:id="rId54"/>
    <p:sldId id="1475" r:id="rId55"/>
    <p:sldId id="1476" r:id="rId56"/>
    <p:sldId id="1477" r:id="rId57"/>
    <p:sldId id="1478" r:id="rId58"/>
    <p:sldId id="1479" r:id="rId59"/>
    <p:sldId id="1480" r:id="rId60"/>
    <p:sldId id="1481" r:id="rId61"/>
    <p:sldId id="1482" r:id="rId62"/>
    <p:sldId id="1483" r:id="rId63"/>
    <p:sldId id="1484" r:id="rId64"/>
    <p:sldId id="1486" r:id="rId65"/>
    <p:sldId id="1525" r:id="rId6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2" d="100"/>
          <a:sy n="82" d="100"/>
        </p:scale>
        <p:origin x="-11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Relationship Id="rId2" Type="http://schemas.openxmlformats.org/officeDocument/2006/relationships/image" Target="../media/image1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4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4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5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9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4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7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: Analyzing Relational Data (3/3)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February 25,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418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representations are good</a:t>
            </a:r>
          </a:p>
          <a:p>
            <a:r>
              <a:rPr lang="en-US" dirty="0" smtClean="0"/>
              <a:t>Binary representations need schemas</a:t>
            </a:r>
          </a:p>
          <a:p>
            <a:r>
              <a:rPr lang="en-US" dirty="0" smtClean="0"/>
              <a:t>Schemas allow logical/physical separation</a:t>
            </a:r>
          </a:p>
          <a:p>
            <a:r>
              <a:rPr lang="en-US" dirty="0" smtClean="0"/>
              <a:t>Logical/physical separation allows you to do cool things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290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developed by Facebook, now an Apache project</a:t>
            </a:r>
          </a:p>
          <a:p>
            <a:r>
              <a:rPr lang="en-US" dirty="0" smtClean="0"/>
              <a:t>Provides a DDL with numerous language bindings</a:t>
            </a:r>
          </a:p>
          <a:p>
            <a:pPr lvl="1"/>
            <a:r>
              <a:rPr lang="en-US" dirty="0" smtClean="0"/>
              <a:t>Compact binary encoding of typed </a:t>
            </a:r>
            <a:r>
              <a:rPr lang="en-US" dirty="0" err="1" smtClean="0"/>
              <a:t>structs</a:t>
            </a:r>
            <a:endParaRPr lang="en-US" dirty="0" smtClean="0"/>
          </a:p>
          <a:p>
            <a:pPr lvl="1"/>
            <a:r>
              <a:rPr lang="en-US" dirty="0"/>
              <a:t>Fields can be marked as optional or </a:t>
            </a:r>
            <a:r>
              <a:rPr lang="en-US" dirty="0" smtClean="0"/>
              <a:t>required</a:t>
            </a:r>
          </a:p>
          <a:p>
            <a:pPr lvl="1"/>
            <a:r>
              <a:rPr lang="en-US" dirty="0" smtClean="0"/>
              <a:t>Compiler automatically generates code for manipulating messages</a:t>
            </a:r>
          </a:p>
          <a:p>
            <a:r>
              <a:rPr lang="en-US" dirty="0" smtClean="0"/>
              <a:t>Provides RPC mechanisms for service definitions</a:t>
            </a:r>
          </a:p>
          <a:p>
            <a:r>
              <a:rPr lang="en-US" dirty="0" smtClean="0"/>
              <a:t>Alternatives include </a:t>
            </a:r>
            <a:r>
              <a:rPr lang="en-US" dirty="0" err="1" smtClean="0"/>
              <a:t>protobufs</a:t>
            </a:r>
            <a:r>
              <a:rPr lang="en-US" dirty="0"/>
              <a:t> </a:t>
            </a:r>
            <a:r>
              <a:rPr lang="en-US" dirty="0" smtClean="0"/>
              <a:t>and Avro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567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Thrift</a:t>
            </a:r>
            <a:endParaRPr lang="en-US" dirty="0"/>
          </a:p>
        </p:txBody>
      </p:sp>
      <p:pic>
        <p:nvPicPr>
          <p:cNvPr id="4" name="Picture 3" descr="Apache_Thrift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3048000" cy="5509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7214" y="2209800"/>
            <a:ext cx="3878586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Tweet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1: required i32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2: required string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userName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3: required string text;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4: optional Location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loc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Location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1: required double latitude;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2: required double longitude;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40149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XML or JSON?</a:t>
            </a:r>
          </a:p>
          <a:p>
            <a:r>
              <a:rPr lang="en-US" dirty="0" smtClean="0"/>
              <a:t>REST?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38660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2133600"/>
            <a:ext cx="3657600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Logical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3657600"/>
            <a:ext cx="3657600" cy="13849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Physical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38862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How bytes are actually represented in storage…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53000" y="2057400"/>
            <a:ext cx="2590800" cy="1447800"/>
            <a:chOff x="3124200" y="1752600"/>
            <a:chExt cx="2590800" cy="1447800"/>
          </a:xfrm>
        </p:grpSpPr>
        <p:sp>
          <p:nvSpPr>
            <p:cNvPr id="8" name="Rectangle 7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663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vs. Column Stores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81400" y="17526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200" y="17526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17526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800600" y="17526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334000" y="1752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81400" y="2286000"/>
            <a:ext cx="685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4200" y="22860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3400" y="2286000"/>
            <a:ext cx="3810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00600" y="22860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334000" y="228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81400" y="2819400"/>
            <a:ext cx="6858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4200" y="28194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28194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4800600" y="28194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81400" y="3352800"/>
            <a:ext cx="685800" cy="381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24200" y="33528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3352800"/>
            <a:ext cx="3810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4800600" y="33528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334000" y="3352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5800" y="4186535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800" y="54102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7445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vs. Column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Row stores</a:t>
            </a:r>
          </a:p>
          <a:p>
            <a:pPr lvl="1"/>
            <a:r>
              <a:rPr lang="en-US" dirty="0" smtClean="0"/>
              <a:t>Easier to modify a record: in-place updates</a:t>
            </a:r>
          </a:p>
          <a:p>
            <a:pPr lvl="1"/>
            <a:r>
              <a:rPr lang="en-US" dirty="0" smtClean="0"/>
              <a:t>Might read unnecessary data when processing</a:t>
            </a:r>
          </a:p>
          <a:p>
            <a:r>
              <a:rPr lang="en-US" dirty="0" smtClean="0"/>
              <a:t>Column stores</a:t>
            </a:r>
          </a:p>
          <a:p>
            <a:pPr lvl="1"/>
            <a:r>
              <a:rPr lang="en-US" dirty="0" smtClean="0"/>
              <a:t>Only read necessary data when processing</a:t>
            </a:r>
          </a:p>
          <a:p>
            <a:pPr lvl="1"/>
            <a:r>
              <a:rPr lang="en-US" dirty="0" smtClean="0"/>
              <a:t>Tuple writes require multiple operations</a:t>
            </a:r>
          </a:p>
          <a:p>
            <a:pPr lvl="1"/>
            <a:r>
              <a:rPr lang="en-US" dirty="0" smtClean="0"/>
              <a:t>Tuple updates are complex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61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943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4290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6601" y="2667000"/>
            <a:ext cx="28193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1142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Column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Inherent advantages: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compression</a:t>
            </a:r>
          </a:p>
          <a:p>
            <a:pPr lvl="1"/>
            <a:r>
              <a:rPr lang="en-US" dirty="0" smtClean="0"/>
              <a:t>Read efficiency</a:t>
            </a:r>
          </a:p>
          <a:p>
            <a:r>
              <a:rPr lang="en-US" dirty="0" smtClean="0"/>
              <a:t>Enables </a:t>
            </a:r>
            <a:r>
              <a:rPr lang="en-US" dirty="0" err="1" smtClean="0"/>
              <a:t>vectorized</a:t>
            </a:r>
            <a:r>
              <a:rPr lang="en-US" dirty="0" smtClean="0"/>
              <a:t> execution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5054024"/>
            <a:ext cx="81964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26808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vs. Column Stores: Compression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 rot="21430914">
            <a:off x="1615952" y="5569096"/>
            <a:ext cx="4343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This compresses better with </a:t>
            </a:r>
            <a:b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off-the-shelf tools, e.g., </a:t>
            </a:r>
            <a:r>
              <a:rPr lang="en-US" sz="28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gzip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.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36386" y="5767813"/>
            <a:ext cx="133121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14698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MapReduce: A Major Step Backwards?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is a step backward in database access:</a:t>
            </a:r>
          </a:p>
          <a:p>
            <a:pPr lvl="1"/>
            <a:r>
              <a:rPr lang="en-US" dirty="0" smtClean="0"/>
              <a:t>Schemas are good</a:t>
            </a:r>
          </a:p>
          <a:p>
            <a:pPr lvl="1"/>
            <a:r>
              <a:rPr lang="en-US" dirty="0" smtClean="0"/>
              <a:t>Separation of the schema from the application is good</a:t>
            </a:r>
          </a:p>
          <a:p>
            <a:pPr lvl="1"/>
            <a:r>
              <a:rPr lang="en-US" dirty="0" smtClean="0"/>
              <a:t>High-level access languages are good</a:t>
            </a:r>
          </a:p>
          <a:p>
            <a:r>
              <a:rPr lang="en-US" dirty="0" smtClean="0"/>
              <a:t>MapReduce is poor implementation</a:t>
            </a:r>
          </a:p>
          <a:p>
            <a:pPr lvl="1"/>
            <a:r>
              <a:rPr lang="en-US" dirty="0" smtClean="0"/>
              <a:t>Brute force and only brute force (no indexes, for example)</a:t>
            </a:r>
          </a:p>
          <a:p>
            <a:r>
              <a:rPr lang="en-US" dirty="0" smtClean="0"/>
              <a:t>MapReduce is not novel</a:t>
            </a:r>
          </a:p>
          <a:p>
            <a:r>
              <a:rPr lang="en-US" dirty="0" smtClean="0"/>
              <a:t>MapReduce is missing features</a:t>
            </a:r>
          </a:p>
          <a:p>
            <a:pPr lvl="1"/>
            <a:r>
              <a:rPr lang="en-US" dirty="0" smtClean="0"/>
              <a:t>Bulk loader, indexing, updates, transactions…</a:t>
            </a:r>
          </a:p>
          <a:p>
            <a:r>
              <a:rPr lang="en-US" dirty="0" smtClean="0"/>
              <a:t>MapReduce is incompatible with DMBS tools</a:t>
            </a:r>
          </a:p>
          <a:p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010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vs. Column Stores: Compression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57063" y="5877580"/>
            <a:ext cx="8029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Additional opportunities for smarter compression…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61142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Columns Stores: RLE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Run-length encoding example: 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79157" y="31242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64957" y="3048000"/>
            <a:ext cx="530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is a foreign key, relatively small cardinality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26757" y="3810000"/>
            <a:ext cx="133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In reality: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79157" y="4343400"/>
            <a:ext cx="7350443" cy="461665"/>
            <a:chOff x="879157" y="4343400"/>
            <a:chExt cx="7350443" cy="461665"/>
          </a:xfrm>
        </p:grpSpPr>
        <p:sp>
          <p:nvSpPr>
            <p:cNvPr id="102" name="Rectangle 101"/>
            <p:cNvSpPr/>
            <p:nvPr/>
          </p:nvSpPr>
          <p:spPr>
            <a:xfrm>
              <a:off x="879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64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250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936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08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993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79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365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051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622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737157" y="434340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…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757" y="5105400"/>
            <a:ext cx="116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Encode: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79157" y="5638800"/>
            <a:ext cx="4390930" cy="461665"/>
            <a:chOff x="879157" y="5638800"/>
            <a:chExt cx="4390930" cy="461665"/>
          </a:xfrm>
        </p:grpSpPr>
        <p:sp>
          <p:nvSpPr>
            <p:cNvPr id="116" name="Rectangle 115"/>
            <p:cNvSpPr/>
            <p:nvPr/>
          </p:nvSpPr>
          <p:spPr>
            <a:xfrm>
              <a:off x="879157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124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8100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981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600200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709446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538246" y="5638800"/>
              <a:ext cx="731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 …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793693" y="3352800"/>
            <a:ext cx="29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(even better,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boolean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05875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 animBg="1"/>
      <p:bldP spid="101" grpId="0"/>
      <p:bldP spid="103" grpId="0"/>
      <p:bldP spid="117" grpId="0"/>
      <p:bldP spid="1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Columns Stores: Integer Coding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590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Say you’re coding a bunch of integers…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04409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0989502">
            <a:off x="1241908" y="687779"/>
            <a:ext cx="915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(week 4)</a:t>
            </a:r>
            <a:endParaRPr lang="en-US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compression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1187">
            <a:off x="1426164" y="1397095"/>
            <a:ext cx="5486400" cy="41148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" name="Picture 2" descr="compression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1187">
            <a:off x="1687534" y="1621540"/>
            <a:ext cx="5486400" cy="41148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Picture 4" descr="compression3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1187">
            <a:off x="1992333" y="1850140"/>
            <a:ext cx="5486400" cy="41148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Picture 6" descr="compression4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1187">
            <a:off x="2297134" y="2078741"/>
            <a:ext cx="5486400" cy="41148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8240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Column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Inherent advantages: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compression</a:t>
            </a:r>
          </a:p>
          <a:p>
            <a:pPr lvl="1"/>
            <a:r>
              <a:rPr lang="en-US" dirty="0" smtClean="0"/>
              <a:t>Read efficiency</a:t>
            </a:r>
          </a:p>
          <a:p>
            <a:r>
              <a:rPr lang="en-US" dirty="0" smtClean="0"/>
              <a:t>Enables </a:t>
            </a:r>
            <a:r>
              <a:rPr lang="en-US" dirty="0" err="1" smtClean="0"/>
              <a:t>vectorized</a:t>
            </a:r>
            <a:r>
              <a:rPr lang="en-US" dirty="0" smtClean="0"/>
              <a:t> execution</a:t>
            </a:r>
          </a:p>
        </p:txBody>
      </p:sp>
    </p:spTree>
    <p:extLst>
      <p:ext uri="{BB962C8B-B14F-4D97-AF65-F5344CB8AC3E}">
        <p14:creationId xmlns:p14="http://schemas.microsoft.com/office/powerpoint/2010/main" val="3946768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95597" y="1143000"/>
            <a:ext cx="38478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 big1.fx, big2,fy, </a:t>
            </a:r>
            <a:r>
              <a:rPr lang="en-US" sz="14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small,fz</a:t>
            </a:r>
            <a:endParaRPr lang="en-US" sz="1400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FROM big1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JOIN big2 ON big1.id1 </a:t>
            </a: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big2.id1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JOIN small ON big1.id2 = small.id2</a:t>
            </a: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WHERE big1.fx = 2015</a:t>
            </a: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AND</a:t>
            </a:r>
            <a:b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big2.f1 &lt; 40 AND</a:t>
            </a:r>
            <a:b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big2.f2 &gt; 2;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46482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big1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257800" y="34290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248400" y="2514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8674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big2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4676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small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248400" y="1676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16" name="Straight Arrow Connector 15"/>
          <p:cNvCxnSpPr>
            <a:stCxn id="5" idx="0"/>
            <a:endCxn id="19" idx="2"/>
          </p:cNvCxnSpPr>
          <p:nvPr/>
        </p:nvCxnSpPr>
        <p:spPr bwMode="auto">
          <a:xfrm flipV="1">
            <a:off x="51435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0"/>
            <a:endCxn id="22" idx="2"/>
          </p:cNvCxnSpPr>
          <p:nvPr/>
        </p:nvCxnSpPr>
        <p:spPr bwMode="auto">
          <a:xfrm flipV="1">
            <a:off x="63627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0"/>
            <a:endCxn id="9" idx="2"/>
          </p:cNvCxnSpPr>
          <p:nvPr/>
        </p:nvCxnSpPr>
        <p:spPr bwMode="auto">
          <a:xfrm flipV="1">
            <a:off x="5753100" y="3048000"/>
            <a:ext cx="990600" cy="381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0"/>
            <a:endCxn id="9" idx="2"/>
          </p:cNvCxnSpPr>
          <p:nvPr/>
        </p:nvCxnSpPr>
        <p:spPr bwMode="auto">
          <a:xfrm flipH="1" flipV="1">
            <a:off x="6743700" y="3048000"/>
            <a:ext cx="1219200" cy="2819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0"/>
            <a:endCxn id="14" idx="2"/>
          </p:cNvCxnSpPr>
          <p:nvPr/>
        </p:nvCxnSpPr>
        <p:spPr bwMode="auto">
          <a:xfrm flipV="1">
            <a:off x="6743700" y="2209800"/>
            <a:ext cx="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 bwMode="auto">
          <a:xfrm>
            <a:off x="46482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6482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674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8674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23" name="Straight Arrow Connector 22"/>
          <p:cNvCxnSpPr>
            <a:stCxn id="19" idx="0"/>
            <a:endCxn id="17" idx="2"/>
          </p:cNvCxnSpPr>
          <p:nvPr/>
        </p:nvCxnSpPr>
        <p:spPr bwMode="auto">
          <a:xfrm flipV="1">
            <a:off x="51435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  <a:endCxn id="20" idx="2"/>
          </p:cNvCxnSpPr>
          <p:nvPr/>
        </p:nvCxnSpPr>
        <p:spPr bwMode="auto">
          <a:xfrm flipV="1">
            <a:off x="63627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0"/>
            <a:endCxn id="8" idx="2"/>
          </p:cNvCxnSpPr>
          <p:nvPr/>
        </p:nvCxnSpPr>
        <p:spPr bwMode="auto">
          <a:xfrm flipV="1">
            <a:off x="51435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0"/>
            <a:endCxn id="8" idx="2"/>
          </p:cNvCxnSpPr>
          <p:nvPr/>
        </p:nvCxnSpPr>
        <p:spPr bwMode="auto">
          <a:xfrm flipH="1" flipV="1">
            <a:off x="57531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7200" y="4800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Build logical plan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7200" y="52533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/>
                </a:solidFill>
                <a:latin typeface="Gill Sans"/>
                <a:cs typeface="Gill Sans"/>
              </a:rPr>
              <a:t>Optimize logical plan</a:t>
            </a:r>
            <a:endParaRPr lang="en-US" sz="24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200" y="571053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Select physical plan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 rot="21430914">
            <a:off x="244602" y="2998798"/>
            <a:ext cx="48174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4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389626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Column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Inherent advantages: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compression</a:t>
            </a:r>
          </a:p>
          <a:p>
            <a:pPr lvl="1"/>
            <a:r>
              <a:rPr lang="en-US" dirty="0" smtClean="0"/>
              <a:t>Read efficiency</a:t>
            </a:r>
          </a:p>
          <a:p>
            <a:r>
              <a:rPr lang="en-US" dirty="0" smtClean="0"/>
              <a:t>Enables </a:t>
            </a:r>
            <a:r>
              <a:rPr lang="en-US" dirty="0" err="1" smtClean="0"/>
              <a:t>vectorized</a:t>
            </a:r>
            <a:r>
              <a:rPr lang="en-US" dirty="0" smtClean="0"/>
              <a:t> execution</a:t>
            </a:r>
          </a:p>
        </p:txBody>
      </p:sp>
    </p:spTree>
    <p:extLst>
      <p:ext uri="{BB962C8B-B14F-4D97-AF65-F5344CB8AC3E}">
        <p14:creationId xmlns:p14="http://schemas.microsoft.com/office/powerpoint/2010/main" val="3946768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57497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Which is faster?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9631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Why?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63600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4977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Why does it matter?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0" y="51054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</p:spTree>
    <p:extLst>
      <p:ext uri="{BB962C8B-B14F-4D97-AF65-F5344CB8AC3E}">
        <p14:creationId xmlns:p14="http://schemas.microsoft.com/office/powerpoint/2010/main" val="1402616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543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Actually, it’s worse than that!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8345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Each operator implements a common interface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244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Execution driven by repeated calls </a:t>
            </a:r>
            <a:b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to top of operator tree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52600" y="2662535"/>
            <a:ext cx="5486400" cy="461665"/>
            <a:chOff x="1752600" y="2209800"/>
            <a:chExt cx="5486400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752600" y="22713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open()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200" y="22098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Initialize, reset internal state, etc.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52600" y="3043535"/>
            <a:ext cx="5486400" cy="461665"/>
            <a:chOff x="1752600" y="2895600"/>
            <a:chExt cx="54864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1752600" y="29571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next()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3200" y="28956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Advance and deliver next tuple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76400" y="3424535"/>
            <a:ext cx="5562600" cy="461665"/>
            <a:chOff x="1676400" y="3729335"/>
            <a:chExt cx="5562600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1676400" y="3790890"/>
              <a:ext cx="10465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close()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3729335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Clean up, free resources, etc.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47861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</a:t>
            </a:r>
            <a:r>
              <a:rPr lang="en-US" dirty="0" err="1" smtClean="0"/>
              <a:t>Grep</a:t>
            </a:r>
            <a:endParaRPr lang="en-US" dirty="0"/>
          </a:p>
        </p:txBody>
      </p:sp>
      <p:pic>
        <p:nvPicPr>
          <p:cNvPr id="5" name="Picture 4" descr="results-gr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562600"/>
            <a:ext cx="5602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* FROM Data WHERE field LIKE ‘%XYZ%’;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502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287009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5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0795618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46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Very little actual computation is being done!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486345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6" grpId="1"/>
      <p:bldP spid="17" grpId="0"/>
      <p:bldP spid="18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352862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8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6451043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9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Solution?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188727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71993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Execution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9983" y="132594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589" y="129540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200" y="5253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next()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returns a vector of tuples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9200" y="5634335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All operators rewritten to work on vectors of tuples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346354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3" grpId="0"/>
      <p:bldP spid="14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Column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Inherent advantages:</a:t>
            </a:r>
          </a:p>
          <a:p>
            <a:pPr lvl="1"/>
            <a:r>
              <a:rPr lang="en-US" dirty="0" smtClean="0"/>
              <a:t>Better </a:t>
            </a:r>
            <a:r>
              <a:rPr lang="en-US" dirty="0"/>
              <a:t>compression</a:t>
            </a:r>
          </a:p>
          <a:p>
            <a:pPr lvl="1"/>
            <a:r>
              <a:rPr lang="en-US" dirty="0" smtClean="0"/>
              <a:t>Read efficiency</a:t>
            </a:r>
          </a:p>
          <a:p>
            <a:r>
              <a:rPr lang="en-US" dirty="0" smtClean="0"/>
              <a:t>Enables </a:t>
            </a:r>
            <a:r>
              <a:rPr lang="en-US" dirty="0" err="1" smtClean="0"/>
              <a:t>vectorized</a:t>
            </a:r>
            <a:r>
              <a:rPr lang="en-US" dirty="0" smtClean="0"/>
              <a:t> execution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5054024"/>
            <a:ext cx="81964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1401597">
            <a:off x="5043014" y="5744054"/>
            <a:ext cx="366638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Why not in Hadoop?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89457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in Hadoop?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He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</a:t>
            </a:r>
            <a:r>
              <a:rPr lang="en-US" sz="1000" b="0" dirty="0" err="1">
                <a:solidFill>
                  <a:schemeClr val="bg1"/>
                </a:solidFill>
              </a:rPr>
              <a:t>RCFile</a:t>
            </a:r>
            <a:r>
              <a:rPr lang="en-US" sz="1000" b="0" dirty="0">
                <a:solidFill>
                  <a:schemeClr val="bg1"/>
                </a:solidFill>
              </a:rPr>
              <a:t>: A Fast and Space-Efficient Data Placement Structure in MapReduce-based Warehouse Systems. </a:t>
            </a:r>
            <a:r>
              <a:rPr lang="en-US" sz="1000" b="0" dirty="0" smtClean="0">
                <a:solidFill>
                  <a:schemeClr val="bg1"/>
                </a:solidFill>
              </a:rPr>
              <a:t>ICDE.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329624"/>
            <a:ext cx="4252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No reason why not!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1870841"/>
            <a:ext cx="5867400" cy="3920359"/>
            <a:chOff x="1752600" y="2133600"/>
            <a:chExt cx="5867400" cy="3920359"/>
          </a:xfrm>
        </p:grpSpPr>
        <p:pic>
          <p:nvPicPr>
            <p:cNvPr id="7" name="Picture 6" descr="RCFil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2209800"/>
              <a:ext cx="5867400" cy="3844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98369" y="2133600"/>
              <a:ext cx="1207031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RCFile</a:t>
              </a:r>
              <a:endParaRPr lang="en-US" sz="2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96558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Vectorized</a:t>
            </a:r>
            <a:r>
              <a:rPr lang="en-US" dirty="0" smtClean="0"/>
              <a:t> Execution?</a:t>
            </a:r>
            <a:endParaRPr lang="en-US" dirty="0"/>
          </a:p>
        </p:txBody>
      </p:sp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956846"/>
            <a:ext cx="5725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hive.vectorized.execution.enabled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true;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3854" y="2627055"/>
            <a:ext cx="57255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boolean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selected;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columns;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long[]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1941255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Batch of rows, organized as columns: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363096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Vectorized</a:t>
            </a:r>
            <a:r>
              <a:rPr lang="en-US" dirty="0" smtClean="0"/>
              <a:t> Execution</a:t>
            </a:r>
            <a:endParaRPr lang="en-US" dirty="0"/>
          </a:p>
        </p:txBody>
      </p:sp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143000"/>
            <a:ext cx="5602415" cy="550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LongColumnAddLongScalarExpression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scalar;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void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evaluate(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batch)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j = 0; j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j++)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[j];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0;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++)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60198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operator example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274798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(Related) Trick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2819400"/>
            <a:ext cx="7664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LessThan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Multiply(Attribute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("x"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), </a:t>
            </a:r>
            <a:endParaRPr lang="en-US" sz="1800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Divide(Minus(Literal(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"1")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Attribute("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)), 100)),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434) 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pic>
        <p:nvPicPr>
          <p:cNvPr id="3" name="Picture 2" descr="sp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52400"/>
            <a:ext cx="2583013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273314"/>
            <a:ext cx="5571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x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, y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z 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x * (1 – y)/100 &lt; 434;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22860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Predicate is “interpreted” as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174465">
            <a:off x="2996040" y="3738548"/>
            <a:ext cx="111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Slow!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4338935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Dynamic code generation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(feed AST into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compiler to generate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bytecode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):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5486400"/>
            <a:ext cx="627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("x")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* (1 – </a:t>
            </a:r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("y"))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/100 &lt; 434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 rot="21174465">
            <a:off x="2838939" y="5929832"/>
            <a:ext cx="234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Much faster!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7714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semi-structured data?</a:t>
            </a:r>
            <a:endParaRPr lang="en-US" dirty="0"/>
          </a:p>
        </p:txBody>
      </p:sp>
      <p:pic>
        <p:nvPicPr>
          <p:cNvPr id="4" name="Picture 3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19200"/>
            <a:ext cx="7200900" cy="245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6670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Required: exactly one occurrence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Optional: 0 or 1 occurrence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Repeated: 0 or more occurrences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6" name="Picture 5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305300"/>
            <a:ext cx="3835400" cy="1790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1174465">
            <a:off x="3674732" y="5833641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6391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Google’s </a:t>
            </a:r>
            <a:r>
              <a:rPr lang="en-US" dirty="0" err="1" smtClean="0"/>
              <a:t>Dremel</a:t>
            </a:r>
            <a:r>
              <a:rPr lang="en-US" dirty="0" smtClean="0"/>
              <a:t> storage model</a:t>
            </a:r>
          </a:p>
          <a:p>
            <a:r>
              <a:rPr lang="en-US" dirty="0" smtClean="0"/>
              <a:t>Open-source implementation in Parquet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/2013/</a:t>
            </a:r>
            <a:r>
              <a:rPr lang="en-US" sz="1000" b="0" dirty="0" err="1">
                <a:solidFill>
                  <a:schemeClr val="bg1"/>
                </a:solidFill>
              </a:rPr>
              <a:t>dremel</a:t>
            </a:r>
            <a:r>
              <a:rPr lang="en-US" sz="1000" b="0" dirty="0">
                <a:solidFill>
                  <a:schemeClr val="bg1"/>
                </a:solidFill>
              </a:rPr>
              <a:t>-made-simple-with-parquet</a:t>
            </a:r>
          </a:p>
        </p:txBody>
      </p:sp>
      <p:pic>
        <p:nvPicPr>
          <p:cNvPr id="5" name="Picture 4" descr="parquet-drib_1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83413"/>
            <a:ext cx="3166116" cy="2374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550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Select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57150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pic>
        <p:nvPicPr>
          <p:cNvPr id="3" name="Picture 2" descr="results-sel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0656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Optional and Repeated Elements</a:t>
            </a:r>
            <a:endParaRPr lang="en-US" dirty="0"/>
          </a:p>
        </p:txBody>
      </p:sp>
      <p:pic>
        <p:nvPicPr>
          <p:cNvPr id="4" name="Picture 3" descr="parque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270000"/>
            <a:ext cx="7112000" cy="2070100"/>
          </a:xfrm>
          <a:prstGeom prst="rect">
            <a:avLst/>
          </a:prstGeom>
        </p:spPr>
      </p:pic>
      <p:pic>
        <p:nvPicPr>
          <p:cNvPr id="5" name="Picture 4" descr="parque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378200"/>
            <a:ext cx="71247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731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Decomposition</a:t>
            </a:r>
            <a:endParaRPr lang="en-US" dirty="0"/>
          </a:p>
        </p:txBody>
      </p:sp>
      <p:pic>
        <p:nvPicPr>
          <p:cNvPr id="6" name="Picture 5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7200900" cy="2451100"/>
          </a:xfrm>
          <a:prstGeom prst="rect">
            <a:avLst/>
          </a:prstGeom>
        </p:spPr>
      </p:pic>
      <p:pic>
        <p:nvPicPr>
          <p:cNvPr id="3" name="Picture 2" descr="parque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00200"/>
            <a:ext cx="5087018" cy="2362200"/>
          </a:xfrm>
          <a:prstGeom prst="rect">
            <a:avLst/>
          </a:prstGeom>
        </p:spPr>
      </p:pic>
      <p:pic>
        <p:nvPicPr>
          <p:cNvPr id="8" name="Picture 7" descr="parquet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305300"/>
            <a:ext cx="38354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174465">
            <a:off x="3670951" y="5587958"/>
            <a:ext cx="39601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What other information do we need to store?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169192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Level</a:t>
            </a:r>
            <a:endParaRPr lang="en-US" dirty="0"/>
          </a:p>
        </p:txBody>
      </p:sp>
      <p:pic>
        <p:nvPicPr>
          <p:cNvPr id="4" name="Picture 3" descr="parquet-def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511300"/>
            <a:ext cx="7150100" cy="2171700"/>
          </a:xfrm>
          <a:prstGeom prst="rect">
            <a:avLst/>
          </a:prstGeom>
        </p:spPr>
      </p:pic>
      <p:pic>
        <p:nvPicPr>
          <p:cNvPr id="5" name="Picture 4" descr="parquet-defleve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97300"/>
            <a:ext cx="71247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9223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Definition Level: Illustration</a:t>
            </a:r>
            <a:endParaRPr lang="en-US" dirty="0"/>
          </a:p>
        </p:txBody>
      </p:sp>
      <p:pic>
        <p:nvPicPr>
          <p:cNvPr id="7" name="Picture 6" descr="parquet-deflevel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057400"/>
            <a:ext cx="72898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028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Repetition Level</a:t>
            </a:r>
            <a:endParaRPr lang="en-US" dirty="0"/>
          </a:p>
        </p:txBody>
      </p:sp>
      <p:pic>
        <p:nvPicPr>
          <p:cNvPr id="4" name="Picture 3" descr="parquet-rep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00" y="990600"/>
            <a:ext cx="6832600" cy="561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414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Repetition </a:t>
            </a:r>
            <a:r>
              <a:rPr lang="en-US" dirty="0" smtClean="0"/>
              <a:t>Level: Illustration</a:t>
            </a:r>
            <a:endParaRPr lang="en-US" dirty="0"/>
          </a:p>
        </p:txBody>
      </p:sp>
      <p:pic>
        <p:nvPicPr>
          <p:cNvPr id="4" name="Picture 3" descr="parquet-repleve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812" y="838200"/>
            <a:ext cx="6316188" cy="5257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59436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0 marks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new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record and implies creating a new level1 and level2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list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1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marks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new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level1 list and implies creating a new level2 list as well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.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2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marks every new element in a level2 list.</a:t>
            </a:r>
          </a:p>
        </p:txBody>
      </p:sp>
    </p:spTree>
    <p:extLst>
      <p:ext uri="{BB962C8B-B14F-4D97-AF65-F5344CB8AC3E}">
        <p14:creationId xmlns:p14="http://schemas.microsoft.com/office/powerpoint/2010/main" val="19963829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</a:t>
            </a:r>
            <a:r>
              <a:rPr lang="en-US" dirty="0"/>
              <a:t>I</a:t>
            </a:r>
            <a:r>
              <a:rPr lang="en-US" dirty="0" smtClean="0"/>
              <a:t>t Together</a:t>
            </a:r>
            <a:endParaRPr lang="en-US" dirty="0"/>
          </a:p>
        </p:txBody>
      </p:sp>
      <p:pic>
        <p:nvPicPr>
          <p:cNvPr id="5" name="Picture 4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066800"/>
            <a:ext cx="7200900" cy="2451100"/>
          </a:xfrm>
          <a:prstGeom prst="rect">
            <a:avLst/>
          </a:prstGeom>
        </p:spPr>
      </p:pic>
      <p:pic>
        <p:nvPicPr>
          <p:cNvPr id="6" name="Picture 5" descr="parque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600200"/>
            <a:ext cx="5087018" cy="236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8" descr="parquet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81500"/>
            <a:ext cx="71374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69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Projection</a:t>
            </a:r>
            <a:endParaRPr lang="en-US" dirty="0"/>
          </a:p>
        </p:txBody>
      </p:sp>
      <p:pic>
        <p:nvPicPr>
          <p:cNvPr id="3" name="Picture 2" descr="parquet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7" y="1154410"/>
            <a:ext cx="5704813" cy="3341390"/>
          </a:xfrm>
          <a:prstGeom prst="rect">
            <a:avLst/>
          </a:prstGeom>
        </p:spPr>
      </p:pic>
      <p:pic>
        <p:nvPicPr>
          <p:cNvPr id="4" name="Picture 3" descr="parquet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09095"/>
            <a:ext cx="5715000" cy="2139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297180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Project onto </a:t>
            </a:r>
            <a:r>
              <a:rPr lang="en-US" sz="2000" b="0" dirty="0" err="1" smtClean="0">
                <a:solidFill>
                  <a:schemeClr val="bg2"/>
                </a:solidFill>
                <a:latin typeface="Gill Sans"/>
                <a:cs typeface="Gill Sans"/>
              </a:rPr>
              <a:t>contacts.phoneNumber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2889970">
            <a:off x="4148565" y="3605979"/>
            <a:ext cx="990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224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Physical Layout</a:t>
            </a:r>
            <a:endParaRPr lang="en-US" dirty="0"/>
          </a:p>
        </p:txBody>
      </p:sp>
      <p:pic>
        <p:nvPicPr>
          <p:cNvPr id="3" name="Picture 2" descr="parquet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4" y="3416300"/>
            <a:ext cx="7239000" cy="2908300"/>
          </a:xfrm>
          <a:prstGeom prst="rect">
            <a:avLst/>
          </a:prstGeom>
        </p:spPr>
      </p:pic>
      <p:pic>
        <p:nvPicPr>
          <p:cNvPr id="4" name="Picture 3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359932"/>
            <a:ext cx="3835400" cy="179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066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174465">
            <a:off x="5602891" y="5618371"/>
            <a:ext cx="2967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Efficient Representations?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8057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representations are good</a:t>
            </a:r>
          </a:p>
          <a:p>
            <a:r>
              <a:rPr lang="en-US" dirty="0" smtClean="0"/>
              <a:t>Binary representations need schemas</a:t>
            </a:r>
          </a:p>
          <a:p>
            <a:r>
              <a:rPr lang="en-US" dirty="0" smtClean="0"/>
              <a:t>Schemas allow logical/physical separation</a:t>
            </a:r>
          </a:p>
          <a:p>
            <a:r>
              <a:rPr lang="en-US" dirty="0" smtClean="0"/>
              <a:t>Logical/physical separation allows you to do cool things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00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ults-aggre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5648"/>
            <a:ext cx="8229600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Aggregation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86891" y="5562600"/>
            <a:ext cx="43711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SUM(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GROUP BY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21080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Major Step Backwards?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is a step backward in database access:</a:t>
            </a:r>
          </a:p>
          <a:p>
            <a:pPr lvl="1"/>
            <a:r>
              <a:rPr lang="en-US" dirty="0" smtClean="0"/>
              <a:t>Schemas are good</a:t>
            </a:r>
          </a:p>
          <a:p>
            <a:pPr lvl="1"/>
            <a:r>
              <a:rPr lang="en-US" dirty="0" smtClean="0"/>
              <a:t>Separation of the schema from the application is good</a:t>
            </a:r>
          </a:p>
          <a:p>
            <a:pPr lvl="1"/>
            <a:r>
              <a:rPr lang="en-US" dirty="0" smtClean="0"/>
              <a:t>High-level access languages are good</a:t>
            </a:r>
          </a:p>
          <a:p>
            <a:r>
              <a:rPr lang="en-US" dirty="0" smtClean="0"/>
              <a:t>MapReduce is poor implementation</a:t>
            </a:r>
          </a:p>
          <a:p>
            <a:pPr lvl="1"/>
            <a:r>
              <a:rPr lang="en-US" dirty="0" smtClean="0"/>
              <a:t>Brute force and only brute force (no indexes, for example)</a:t>
            </a:r>
          </a:p>
          <a:p>
            <a:r>
              <a:rPr lang="en-US" dirty="0" smtClean="0"/>
              <a:t>MapReduce is not novel</a:t>
            </a:r>
          </a:p>
          <a:p>
            <a:r>
              <a:rPr lang="en-US" dirty="0" smtClean="0"/>
              <a:t>MapReduce is missing features</a:t>
            </a:r>
          </a:p>
          <a:p>
            <a:pPr lvl="1"/>
            <a:r>
              <a:rPr lang="en-US" dirty="0" smtClean="0"/>
              <a:t>Bulk loader, indexing, updates, transactions…</a:t>
            </a:r>
          </a:p>
          <a:p>
            <a:r>
              <a:rPr lang="en-US" dirty="0" smtClean="0"/>
              <a:t>MapReduce is incompatible with DMBS tools</a:t>
            </a:r>
          </a:p>
          <a:p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327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SML-Card-Catalo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663624"/>
            <a:ext cx="43592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Indexes are a good thing!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(Card Catalog)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4924070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+ Full-Text Indexes</a:t>
            </a:r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</a:t>
            </a:r>
            <a:r>
              <a:rPr lang="en-US" sz="1000" b="0" dirty="0" smtClean="0">
                <a:solidFill>
                  <a:schemeClr val="bg1"/>
                </a:solidFill>
              </a:rPr>
              <a:t>: Lin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Full</a:t>
            </a:r>
            <a:r>
              <a:rPr lang="en-US" sz="1000" b="0" dirty="0">
                <a:solidFill>
                  <a:schemeClr val="bg1"/>
                </a:solidFill>
              </a:rPr>
              <a:t>-Text Indexing for Optimizing Selection Operations in Large-Scale Data Analytics</a:t>
            </a:r>
            <a:r>
              <a:rPr lang="en-US" sz="1000" b="0" dirty="0" smtClean="0">
                <a:solidFill>
                  <a:schemeClr val="bg1"/>
                </a:solidFill>
              </a:rPr>
              <a:t>. MAPREDUCE Workshop.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4889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ss_hay_by_David_Shankb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34002"/>
            <a:ext cx="9144000" cy="12192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57912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Gill Sans"/>
                <a:cs typeface="Gill Sans"/>
              </a:rPr>
              <a:t>“Trying to find a needle in a haystack… with a snowplow”</a:t>
            </a:r>
          </a:p>
          <a:p>
            <a:pPr algn="ctr"/>
            <a:r>
              <a:rPr lang="en-US" sz="2400" b="0" dirty="0" smtClean="0">
                <a:latin typeface="Gill Sans"/>
                <a:cs typeface="Gill Sans"/>
              </a:rPr>
              <a:t>					@</a:t>
            </a:r>
            <a:r>
              <a:rPr lang="en-US" sz="2400" b="0" dirty="0" err="1" smtClean="0">
                <a:latin typeface="Gill Sans"/>
                <a:cs typeface="Gill Sans"/>
              </a:rPr>
              <a:t>squarecog</a:t>
            </a:r>
            <a:endParaRPr lang="en-US" sz="24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26639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+ Full-Text Indexes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81000" y="4724400"/>
            <a:ext cx="4443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Uhhh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… how about an index?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5115580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Use Lucene full-text index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5120685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LZO blocks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180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</a:rPr>
              <a:t>LZO blocks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58" name="Can 57"/>
          <p:cNvSpPr/>
          <p:nvPr/>
        </p:nvSpPr>
        <p:spPr bwMode="auto">
          <a:xfrm>
            <a:off x="6096000" y="685800"/>
            <a:ext cx="1524000" cy="10668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Lucene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Index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609600" y="2176046"/>
            <a:ext cx="7620000" cy="338554"/>
            <a:chOff x="609600" y="2176046"/>
            <a:chExt cx="7620000" cy="338554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0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3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6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29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981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209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2438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2667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327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350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73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96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419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441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64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487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510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533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5943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6172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6400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6629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6858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708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731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754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777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800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95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…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562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…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447800" y="4876800"/>
            <a:ext cx="4852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Build “pseudo-document” for each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Lzo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block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14400" y="4343400"/>
            <a:ext cx="477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Index for selection on tweet content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447800" y="5224046"/>
            <a:ext cx="414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Index pseudo-documents with Lucene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81000" y="457200"/>
            <a:ext cx="22360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Index-time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8097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2" grpId="0"/>
      <p:bldP spid="103" grpId="0"/>
      <p:bldP spid="10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4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1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LZO blocks</a:t>
            </a:r>
            <a:endParaRPr lang="en-US" sz="1400" b="0" dirty="0">
              <a:solidFill>
                <a:srgbClr val="000000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105400" y="685800"/>
            <a:ext cx="2514600" cy="1066800"/>
            <a:chOff x="5105400" y="685800"/>
            <a:chExt cx="2514600" cy="1066800"/>
          </a:xfrm>
        </p:grpSpPr>
        <p:cxnSp>
          <p:nvCxnSpPr>
            <p:cNvPr id="64" name="Straight Arrow Connector 63"/>
            <p:cNvCxnSpPr>
              <a:stCxn id="68" idx="3"/>
              <a:endCxn id="58" idx="2"/>
            </p:cNvCxnSpPr>
            <p:nvPr/>
          </p:nvCxnSpPr>
          <p:spPr bwMode="auto">
            <a:xfrm>
              <a:off x="5105400" y="1219200"/>
              <a:ext cx="9906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Can 57"/>
            <p:cNvSpPr/>
            <p:nvPr/>
          </p:nvSpPr>
          <p:spPr bwMode="auto">
            <a:xfrm>
              <a:off x="6096000" y="685800"/>
              <a:ext cx="1524000" cy="10668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Lucene</a:t>
              </a:r>
              <a:endParaRPr lang="en-US" dirty="0" smtClean="0">
                <a:solidFill>
                  <a:srgbClr val="000000"/>
                </a:solidFill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Index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838200" y="2971800"/>
            <a:ext cx="6934200" cy="304800"/>
            <a:chOff x="838200" y="2971800"/>
            <a:chExt cx="6934200" cy="304800"/>
          </a:xfrm>
        </p:grpSpPr>
        <p:sp>
          <p:nvSpPr>
            <p:cNvPr id="72" name="Rectangle 71"/>
            <p:cNvSpPr/>
            <p:nvPr/>
          </p:nvSpPr>
          <p:spPr bwMode="auto">
            <a:xfrm>
              <a:off x="83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191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64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3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66294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6858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75438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66800" y="5715000"/>
            <a:ext cx="700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Only process blocks known to satisfy selection criteria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1000" y="457200"/>
            <a:ext cx="1939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Run-time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41195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  <p:bldP spid="8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Everything encapsulated in the </a:t>
            </a:r>
            <a:r>
              <a:rPr lang="en-US" dirty="0" err="1"/>
              <a:t>InputFormat</a:t>
            </a:r>
            <a:endParaRPr lang="en-US" dirty="0"/>
          </a:p>
          <a:p>
            <a:r>
              <a:rPr lang="en-US" dirty="0" err="1"/>
              <a:t>RecordReaders</a:t>
            </a:r>
            <a:r>
              <a:rPr lang="en-US" dirty="0"/>
              <a:t> know what blocks to process and skip</a:t>
            </a:r>
          </a:p>
          <a:p>
            <a:r>
              <a:rPr lang="en-US" dirty="0"/>
              <a:t>Completely transparent to </a:t>
            </a:r>
            <a:r>
              <a:rPr lang="en-US" dirty="0" smtClean="0"/>
              <a:t>mappers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131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Selection on tweet content</a:t>
            </a:r>
          </a:p>
          <a:p>
            <a:r>
              <a:rPr lang="en-US" dirty="0"/>
              <a:t>Varied selectivity range</a:t>
            </a:r>
          </a:p>
          <a:p>
            <a:r>
              <a:rPr lang="en-US" dirty="0" smtClean="0"/>
              <a:t>One </a:t>
            </a:r>
            <a:r>
              <a:rPr lang="en-US" dirty="0"/>
              <a:t>day sample data (70m tweets, 8/1/2010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272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Join</a:t>
            </a:r>
            <a:endParaRPr lang="en-US" dirty="0"/>
          </a:p>
        </p:txBody>
      </p:sp>
      <p:pic>
        <p:nvPicPr>
          <p:cNvPr id="3" name="Picture 2" descr="results-jo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981075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257800"/>
            <a:ext cx="838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INTO Temp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, AVG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, SUM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FROM Rankings AS R,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AS UV</a:t>
            </a: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R.pageURL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1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UV.destURL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 AND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UV.visitDate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BETWEEN Date('2000-01-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15’) AND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Date('2000-01-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22’) GROUP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 FROM Temp ORDER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DESC LIMIT 1;</a:t>
            </a:r>
          </a:p>
        </p:txBody>
      </p:sp>
    </p:spTree>
    <p:extLst>
      <p:ext uri="{BB962C8B-B14F-4D97-AF65-F5344CB8AC3E}">
        <p14:creationId xmlns:p14="http://schemas.microsoft.com/office/powerpoint/2010/main" val="1514903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56109"/>
            <a:ext cx="7239000" cy="42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0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-cumul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618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Analytical model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prediction LZO blocks scanned by selectivity</a:t>
            </a:r>
          </a:p>
          <a:p>
            <a:r>
              <a:rPr lang="en-US" dirty="0" smtClean="0"/>
              <a:t>Poisson model: </a:t>
            </a:r>
            <a:r>
              <a:rPr lang="en-US" dirty="0" err="1" smtClean="0"/>
              <a:t>P(observing</a:t>
            </a:r>
            <a:r>
              <a:rPr lang="en-US" dirty="0" smtClean="0"/>
              <a:t> </a:t>
            </a:r>
            <a:r>
              <a:rPr lang="en-US" i="1" dirty="0" err="1" smtClean="0"/>
              <a:t>k</a:t>
            </a:r>
            <a:r>
              <a:rPr lang="en-US" dirty="0" smtClean="0"/>
              <a:t> occurrences in a block)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E(fraction</a:t>
            </a:r>
            <a:r>
              <a:rPr lang="en-US" dirty="0" smtClean="0"/>
              <a:t> of blocks scanned): </a:t>
            </a:r>
            <a:endParaRPr lang="en-US" dirty="0"/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735526"/>
              </p:ext>
            </p:extLst>
          </p:nvPr>
        </p:nvGraphicFramePr>
        <p:xfrm>
          <a:off x="1219200" y="2327275"/>
          <a:ext cx="16367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8" name="Equation" r:id="rId3" imgW="965200" imgH="381000" progId="Equation.3">
                  <p:embed/>
                </p:oleObj>
              </mc:Choice>
              <mc:Fallback>
                <p:oleObj name="Equation" r:id="rId3" imgW="9652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327275"/>
                        <a:ext cx="1636713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095114"/>
              </p:ext>
            </p:extLst>
          </p:nvPr>
        </p:nvGraphicFramePr>
        <p:xfrm>
          <a:off x="1263650" y="4110037"/>
          <a:ext cx="15271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9" name="Equation" r:id="rId5" imgW="876300" imgH="177800" progId="Equation.3">
                  <p:embed/>
                </p:oleObj>
              </mc:Choice>
              <mc:Fallback>
                <p:oleObj name="Equation" r:id="rId5" imgW="876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3650" y="4110037"/>
                        <a:ext cx="1527175" cy="30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8424129"/>
              </p:ext>
            </p:extLst>
          </p:nvPr>
        </p:nvGraphicFramePr>
        <p:xfrm>
          <a:off x="3298825" y="2555875"/>
          <a:ext cx="5083175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0" name="Equation" r:id="rId7" imgW="2997200" imgH="177800" progId="Equation.3">
                  <p:embed/>
                </p:oleObj>
              </mc:Choice>
              <mc:Fallback>
                <p:oleObj name="Equation" r:id="rId7" imgW="29972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8825" y="2555875"/>
                        <a:ext cx="5083175" cy="300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83911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_c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42329" y="609600"/>
            <a:ext cx="3230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Selectivity 0.001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82% of all blocks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Selectivity 0.002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97% of all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1200" y="6172200"/>
            <a:ext cx="3113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But: can predic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t a priori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219200"/>
            <a:ext cx="1681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Total: ~40k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8239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Major Step Backwards?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is a step backward in database access:</a:t>
            </a:r>
          </a:p>
          <a:p>
            <a:pPr lvl="1"/>
            <a:r>
              <a:rPr lang="en-US" dirty="0" smtClean="0"/>
              <a:t>Schemas are good</a:t>
            </a:r>
          </a:p>
          <a:p>
            <a:pPr lvl="1"/>
            <a:r>
              <a:rPr lang="en-US" dirty="0" smtClean="0"/>
              <a:t>Separation of the schema from the application is good</a:t>
            </a:r>
          </a:p>
          <a:p>
            <a:pPr lvl="1"/>
            <a:r>
              <a:rPr lang="en-US" dirty="0" smtClean="0"/>
              <a:t>High-level access languages are good</a:t>
            </a:r>
          </a:p>
          <a:p>
            <a:r>
              <a:rPr lang="en-US" dirty="0" smtClean="0"/>
              <a:t>MapReduce is poor implementation</a:t>
            </a:r>
          </a:p>
          <a:p>
            <a:pPr lvl="1"/>
            <a:r>
              <a:rPr lang="en-US" dirty="0" smtClean="0"/>
              <a:t>Brute force and only brute force (no indexes, for example)</a:t>
            </a:r>
          </a:p>
          <a:p>
            <a:r>
              <a:rPr lang="en-US" dirty="0" smtClean="0"/>
              <a:t>MapReduce is not novel</a:t>
            </a:r>
          </a:p>
          <a:p>
            <a:r>
              <a:rPr lang="en-US" dirty="0" smtClean="0"/>
              <a:t>MapReduce is missing features</a:t>
            </a:r>
          </a:p>
          <a:p>
            <a:pPr lvl="1"/>
            <a:r>
              <a:rPr lang="en-US" dirty="0" smtClean="0"/>
              <a:t>Bulk loader, indexing, updates, transactions…</a:t>
            </a:r>
          </a:p>
          <a:p>
            <a:r>
              <a:rPr lang="en-US" dirty="0" smtClean="0"/>
              <a:t>MapReduce is incompatible with DMBS tools</a:t>
            </a:r>
          </a:p>
          <a:p>
            <a:endParaRPr lang="en-US" dirty="0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57404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228600"/>
            <a:ext cx="441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Hadoop is slow...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4561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4px-Koi_feeding,_National_Arboretu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10312176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(Fish)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5143500"/>
            <a:ext cx="5638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Something seems fishy…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1604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14949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Integer.parseInt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2514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String.substring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895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String.split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1620560"/>
            <a:ext cx="90677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Why was Hadoop slow?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05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Hadoop slow because string manipulation is slow?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582997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54169</TotalTime>
  <Words>2817</Words>
  <Application>Microsoft Macintosh PowerPoint</Application>
  <PresentationFormat>On-screen Show (4:3)</PresentationFormat>
  <Paragraphs>471</Paragraphs>
  <Slides>65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Default Design</vt:lpstr>
      <vt:lpstr>Equation</vt:lpstr>
      <vt:lpstr>PowerPoint Presentation</vt:lpstr>
      <vt:lpstr>MapReduce: A Major Step Backwards?</vt:lpstr>
      <vt:lpstr>Hadoop vs. Databases: Grep</vt:lpstr>
      <vt:lpstr>Hadoop vs. Databases: Select</vt:lpstr>
      <vt:lpstr>Hadoop vs. Databases: Aggregation</vt:lpstr>
      <vt:lpstr>Hadoop vs. Databases: Join</vt:lpstr>
      <vt:lpstr>PowerPoint Presentation</vt:lpstr>
      <vt:lpstr>PowerPoint Presentation</vt:lpstr>
      <vt:lpstr>PowerPoint Presentation</vt:lpstr>
      <vt:lpstr>Key Ideas</vt:lpstr>
      <vt:lpstr>Thrift</vt:lpstr>
      <vt:lpstr>Thrift</vt:lpstr>
      <vt:lpstr>Why not…</vt:lpstr>
      <vt:lpstr>PowerPoint Presentation</vt:lpstr>
      <vt:lpstr>Row vs. Column Stores</vt:lpstr>
      <vt:lpstr>Row vs. Column Stores</vt:lpstr>
      <vt:lpstr>OLTP/OLAP Architecture</vt:lpstr>
      <vt:lpstr>Advantages of Column Stores</vt:lpstr>
      <vt:lpstr>Row vs. Column Stores: Compression</vt:lpstr>
      <vt:lpstr>Row vs. Column Stores: Compression</vt:lpstr>
      <vt:lpstr>Columns Stores: RLE</vt:lpstr>
      <vt:lpstr>Columns Stores: Integer Coding</vt:lpstr>
      <vt:lpstr>PowerPoint Presentation</vt:lpstr>
      <vt:lpstr>Advantages of Column Stores</vt:lpstr>
      <vt:lpstr>Putting Everything Together</vt:lpstr>
      <vt:lpstr>Advantages of Column Stores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of Column Stores</vt:lpstr>
      <vt:lpstr>Why not in Hadoop?</vt:lpstr>
      <vt:lpstr>Vectorized Execution?</vt:lpstr>
      <vt:lpstr>Vectorized Execution</vt:lpstr>
      <vt:lpstr>Additional (Related) Trick</vt:lpstr>
      <vt:lpstr>What about semi-structured data?</vt:lpstr>
      <vt:lpstr>What’s the solution?</vt:lpstr>
      <vt:lpstr>Optional and Repeated Elements</vt:lpstr>
      <vt:lpstr>Tree Decomposition</vt:lpstr>
      <vt:lpstr>Definition Level</vt:lpstr>
      <vt:lpstr>Definition Level: Illustration</vt:lpstr>
      <vt:lpstr>Repetition Level</vt:lpstr>
      <vt:lpstr>Repetition Level: Illustration</vt:lpstr>
      <vt:lpstr>Putting It Together</vt:lpstr>
      <vt:lpstr>Sample Projection</vt:lpstr>
      <vt:lpstr>Physical Layout</vt:lpstr>
      <vt:lpstr>Key Ideas</vt:lpstr>
      <vt:lpstr>A Major Step Backwards?</vt:lpstr>
      <vt:lpstr>PowerPoint Presentation</vt:lpstr>
      <vt:lpstr>Hadoop + Full-Text Indexes</vt:lpstr>
      <vt:lpstr>PowerPoint Presentation</vt:lpstr>
      <vt:lpstr>Hadoop + Full-Text Indexes</vt:lpstr>
      <vt:lpstr>PowerPoint Presentation</vt:lpstr>
      <vt:lpstr>PowerPoint Presentation</vt:lpstr>
      <vt:lpstr>PowerPoint Presentation</vt:lpstr>
      <vt:lpstr>Hadoop Integration</vt:lpstr>
      <vt:lpstr>Experiments</vt:lpstr>
      <vt:lpstr>PowerPoint Presentation</vt:lpstr>
      <vt:lpstr>PowerPoint Presentation</vt:lpstr>
      <vt:lpstr>Analytical model</vt:lpstr>
      <vt:lpstr>PowerPoint Presentation</vt:lpstr>
      <vt:lpstr>A Major Step Backwards?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11118</cp:revision>
  <dcterms:created xsi:type="dcterms:W3CDTF">2012-08-31T06:36:49Z</dcterms:created>
  <dcterms:modified xsi:type="dcterms:W3CDTF">2016-02-25T03:14:27Z</dcterms:modified>
</cp:coreProperties>
</file>